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2" r:id="rId4"/>
  </p:sldMasterIdLst>
  <p:notesMasterIdLst>
    <p:notesMasterId r:id="rId25"/>
  </p:notesMasterIdLst>
  <p:sldIdLst>
    <p:sldId id="257" r:id="rId5"/>
    <p:sldId id="259" r:id="rId6"/>
    <p:sldId id="260" r:id="rId7"/>
    <p:sldId id="264" r:id="rId8"/>
    <p:sldId id="265" r:id="rId9"/>
    <p:sldId id="262" r:id="rId10"/>
    <p:sldId id="263" r:id="rId11"/>
    <p:sldId id="261" r:id="rId12"/>
    <p:sldId id="266" r:id="rId13"/>
    <p:sldId id="267" r:id="rId14"/>
    <p:sldId id="270" r:id="rId15"/>
    <p:sldId id="269" r:id="rId16"/>
    <p:sldId id="268" r:id="rId17"/>
    <p:sldId id="273" r:id="rId18"/>
    <p:sldId id="272" r:id="rId19"/>
    <p:sldId id="274" r:id="rId20"/>
    <p:sldId id="275" r:id="rId21"/>
    <p:sldId id="278" r:id="rId22"/>
    <p:sldId id="271" r:id="rId23"/>
    <p:sldId id="27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71253" autoAdjust="0"/>
  </p:normalViewPr>
  <p:slideViewPr>
    <p:cSldViewPr snapToGrid="0">
      <p:cViewPr varScale="1">
        <p:scale>
          <a:sx n="185" d="100"/>
          <a:sy n="185" d="100"/>
        </p:scale>
        <p:origin x="271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E231F4-536C-4A11-BAB2-7B2B8791902C}" type="datetimeFigureOut">
              <a:rPr lang="fr-FR" smtClean="0"/>
              <a:t>15/02/2022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8A0A74-2D70-4E54-921E-9A3E051AF1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5735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A0A74-2D70-4E54-921E-9A3E051AF1F4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2286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A0A74-2D70-4E54-921E-9A3E051AF1F4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0096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Rapport page 165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8A0A74-2D70-4E54-921E-9A3E051AF1F4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737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017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591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849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443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8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3232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0465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3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494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6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289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2/15/2022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00089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11" r:id="rId5"/>
    <p:sldLayoutId id="2147483760" r:id="rId6"/>
    <p:sldLayoutId id="2147483762" r:id="rId7"/>
    <p:sldLayoutId id="2147483706" r:id="rId8"/>
    <p:sldLayoutId id="2147483709" r:id="rId9"/>
    <p:sldLayoutId id="2147483707" r:id="rId10"/>
    <p:sldLayoutId id="2147483708" r:id="rId11"/>
  </p:sldLayoutIdLst>
  <p:hf sldNum="0" hdr="0" ftr="0" dt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8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3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D6D7A0BC-0046-4CAA-8E7F-DCAFE511EA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21E816-31F5-48BB-BD02-D15F2F18B4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</p:spPr>
        <p:txBody>
          <a:bodyPr>
            <a:normAutofit/>
          </a:bodyPr>
          <a:lstStyle/>
          <a:p>
            <a:r>
              <a:rPr lang="en-US" dirty="0" err="1"/>
              <a:t>BROUiLLARD</a:t>
            </a:r>
            <a:r>
              <a:rPr lang="en-US" dirty="0"/>
              <a:t> A MOSCOU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5D6E6B-3353-491C-A3C6-F278D6CED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468233"/>
          </a:xfrm>
        </p:spPr>
        <p:txBody>
          <a:bodyPr>
            <a:normAutofit/>
          </a:bodyPr>
          <a:lstStyle/>
          <a:p>
            <a:r>
              <a:rPr lang="en-US" dirty="0"/>
              <a:t>Incursion sur la </a:t>
            </a:r>
            <a:r>
              <a:rPr lang="en-US" dirty="0" err="1"/>
              <a:t>piste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C6334F-6411-41EC-AD7D-179EDD8B5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6B02CEE-3AF8-4349-9B3E-8970E6DF62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A01CF0-3FB5-44EB-B7DE-F2E86374C2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F1A8C364-94D4-4630-BAD0-78722F3470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8733" y="3081867"/>
            <a:ext cx="11260667" cy="3310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805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57:17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870F3-763B-4396-8E76-468AB9C4B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753" y="1264257"/>
            <a:ext cx="9031935" cy="559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445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57:43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BD7E6F-77A3-41F2-9BA5-A02D2C98B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300" y="1264257"/>
            <a:ext cx="11396283" cy="559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32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57:48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0727D-4CDD-49AE-9C7E-9D9891C97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602" y="1359672"/>
            <a:ext cx="11382796" cy="549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606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57:57 (Impact – 13s. </a:t>
            </a:r>
            <a:r>
              <a:rPr lang="en-US" dirty="0" err="1">
                <a:solidFill>
                  <a:srgbClr val="FF0000"/>
                </a:solidFill>
              </a:rPr>
              <a:t>Bagnole</a:t>
            </a:r>
            <a:r>
              <a:rPr lang="en-US" dirty="0">
                <a:solidFill>
                  <a:srgbClr val="FF0000"/>
                </a:solidFill>
              </a:rPr>
              <a:t>!!!)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D7BDC8-E331-4A6F-A497-21FBBCC97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29" y="1264257"/>
            <a:ext cx="10990967" cy="559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480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57:59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08E55-18A1-4001-B022-4F630BE6E6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192" y="1319917"/>
            <a:ext cx="11105620" cy="553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910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58:07 (impact -3s. Un camion!!! </a:t>
            </a:r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: 210 m)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27861B-6E50-433A-958D-720CD890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91" y="1399822"/>
            <a:ext cx="8254809" cy="54581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3BB39C-0F3C-4896-AB7A-FA6861937E26}"/>
              </a:ext>
            </a:extLst>
          </p:cNvPr>
          <p:cNvSpPr txBox="1"/>
          <p:nvPr/>
        </p:nvSpPr>
        <p:spPr>
          <a:xfrm>
            <a:off x="9042400" y="1399822"/>
            <a:ext cx="3059289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Le manche est tiré brutalement de 22 degrés (19:58:08)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L’incidence augmente jusqu’à 24 degrés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0.75 sec plus tard, le manche est poussé jusqu’à 5 degrés</a:t>
            </a:r>
          </a:p>
          <a:p>
            <a:endParaRPr lang="fr-FR" dirty="0"/>
          </a:p>
          <a:p>
            <a:r>
              <a:rPr lang="fr-FR" i="1" dirty="0"/>
              <a:t>Page 165 du rapport.</a:t>
            </a:r>
          </a:p>
        </p:txBody>
      </p:sp>
    </p:spTree>
    <p:extLst>
      <p:ext uri="{BB962C8B-B14F-4D97-AF65-F5344CB8AC3E}">
        <p14:creationId xmlns:p14="http://schemas.microsoft.com/office/powerpoint/2010/main" val="2073083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58:10 (IMPACT)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7D9AD7-F130-4A65-A1DE-AFE3EB2C8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59" y="1264257"/>
            <a:ext cx="11356258" cy="559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838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58:10 - 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3FF7E-0C9E-4789-AAAA-87BB002DB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669"/>
            <a:ext cx="12192000" cy="405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5248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58:11 – IMPACT + 1S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80C31A-6D2F-4B91-9F02-10E866483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446"/>
            <a:ext cx="12192000" cy="409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968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58:13 – impact + 3s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3247C6-01C2-4DFD-9016-07D01BCD2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22872"/>
            <a:ext cx="12192000" cy="41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85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CERTITUDE 1 : LIEU CRASH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9F310-CEF2-4030-A4E4-59B8DC5C0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113" y="1339992"/>
            <a:ext cx="9823658" cy="551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534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ANOMALIE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F987BF-F2BE-432A-BDDB-978CAC8ACB76}"/>
              </a:ext>
            </a:extLst>
          </p:cNvPr>
          <p:cNvSpPr txBox="1"/>
          <p:nvPr/>
        </p:nvSpPr>
        <p:spPr>
          <a:xfrm>
            <a:off x="722489" y="1794933"/>
            <a:ext cx="108883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rgbClr val="FF0000"/>
                </a:solidFill>
              </a:rPr>
              <a:t>Question</a:t>
            </a:r>
            <a:r>
              <a:rPr lang="fr-FR" sz="4000" b="1" dirty="0"/>
              <a:t> : </a:t>
            </a:r>
          </a:p>
          <a:p>
            <a:r>
              <a:rPr lang="fr-FR" sz="4000" dirty="0"/>
              <a:t>pourquoi le pilote voit le chasse-neige 3 à une distance de 730 mètres (bagnole !!!) alors que le superviseur ne le voit pas à 300 mètres ?</a:t>
            </a:r>
          </a:p>
          <a:p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2594480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CERTITUDE 2 : LIEU DE L’IMPACT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217463-D271-4E1B-AA8E-25701A8CF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8" y="1476089"/>
            <a:ext cx="7508690" cy="53819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FA58C1-1AC8-444B-8C2A-377A25D6B9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71942" y="1473267"/>
            <a:ext cx="3820058" cy="474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917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55:20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F482F6-217B-4A6E-9EFE-B5D19D3BF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965" y="1352004"/>
            <a:ext cx="8628110" cy="550599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C3F5B1-472B-41A9-B78B-5FF265EEBE37}"/>
              </a:ext>
            </a:extLst>
          </p:cNvPr>
          <p:cNvSpPr txBox="1"/>
          <p:nvPr/>
        </p:nvSpPr>
        <p:spPr>
          <a:xfrm>
            <a:off x="9470003" y="1352004"/>
            <a:ext cx="20550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Le superviseur a perdu la trace du chasse-neige 3 depuis </a:t>
            </a:r>
            <a:r>
              <a:rPr lang="fr-FR" sz="2000" b="1" dirty="0"/>
              <a:t>19:</a:t>
            </a:r>
            <a:r>
              <a:rPr lang="fr-FR" sz="2000" b="1" dirty="0">
                <a:solidFill>
                  <a:srgbClr val="FF0000"/>
                </a:solidFill>
              </a:rPr>
              <a:t>53:33</a:t>
            </a:r>
          </a:p>
          <a:p>
            <a:r>
              <a:rPr lang="fr-FR" sz="2000" dirty="0"/>
              <a:t>(page 186 du rapport d’accident)</a:t>
            </a:r>
          </a:p>
        </p:txBody>
      </p:sp>
    </p:spTree>
    <p:extLst>
      <p:ext uri="{BB962C8B-B14F-4D97-AF65-F5344CB8AC3E}">
        <p14:creationId xmlns:p14="http://schemas.microsoft.com/office/powerpoint/2010/main" val="41901935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55:20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F5FB24-BA60-4894-8FDA-F30E3FD3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6448" y="0"/>
            <a:ext cx="430555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78D396-EC6D-413D-BBEC-268DA29F26A6}"/>
              </a:ext>
            </a:extLst>
          </p:cNvPr>
          <p:cNvSpPr txBox="1"/>
          <p:nvPr/>
        </p:nvSpPr>
        <p:spPr>
          <a:xfrm>
            <a:off x="739471" y="1431235"/>
            <a:ext cx="67347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Chasse neige 3 au sud du carrefour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Superviseur plus loin au sud du carrefour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dirty="0"/>
              <a:t>Distance entre les deux: </a:t>
            </a:r>
            <a:r>
              <a:rPr lang="fr-FR" sz="2800" b="1" dirty="0"/>
              <a:t>440</a:t>
            </a:r>
            <a:r>
              <a:rPr lang="fr-FR" sz="2800" dirty="0"/>
              <a:t> mètres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fr-FR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2800" b="1" dirty="0"/>
              <a:t>Note</a:t>
            </a:r>
            <a:r>
              <a:rPr lang="fr-FR" sz="2800" dirty="0"/>
              <a:t>: à ce point, le chasse-neige s’</a:t>
            </a:r>
            <a:r>
              <a:rPr lang="fr-FR" sz="2800" dirty="0" err="1"/>
              <a:t>apprete</a:t>
            </a:r>
            <a:r>
              <a:rPr lang="fr-FR" sz="2800" dirty="0"/>
              <a:t> à traverser la piste pour la première fois dans le sens sud nord</a:t>
            </a:r>
          </a:p>
        </p:txBody>
      </p:sp>
    </p:spTree>
    <p:extLst>
      <p:ext uri="{BB962C8B-B14F-4D97-AF65-F5344CB8AC3E}">
        <p14:creationId xmlns:p14="http://schemas.microsoft.com/office/powerpoint/2010/main" val="3904368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56:23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C1B803-BB47-41E2-9C2D-F6938EE1B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61" y="1264257"/>
            <a:ext cx="8705597" cy="551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3222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56:23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1CFBF-7C8A-4E1A-AB17-D08B624E5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620" y="0"/>
            <a:ext cx="412838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B09977-656F-4917-A1AF-15BFF379DD61}"/>
              </a:ext>
            </a:extLst>
          </p:cNvPr>
          <p:cNvSpPr txBox="1"/>
          <p:nvPr/>
        </p:nvSpPr>
        <p:spPr>
          <a:xfrm>
            <a:off x="675861" y="1558456"/>
            <a:ext cx="69255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Chasse </a:t>
            </a:r>
            <a:r>
              <a:rPr lang="fr-FR" sz="3200" dirty="0"/>
              <a:t>Neige</a:t>
            </a:r>
            <a:r>
              <a:rPr lang="en-GB" sz="3200" dirty="0"/>
              <a:t> 3 au </a:t>
            </a:r>
            <a:r>
              <a:rPr lang="en-GB" sz="3200" dirty="0" err="1"/>
              <a:t>nord</a:t>
            </a:r>
            <a:r>
              <a:rPr lang="en-GB" sz="3200" dirty="0"/>
              <a:t> du carrefour (il a </a:t>
            </a:r>
            <a:r>
              <a:rPr lang="fr-FR" sz="3200" dirty="0"/>
              <a:t>traversé</a:t>
            </a:r>
            <a:r>
              <a:rPr lang="en-GB" sz="3200" dirty="0"/>
              <a:t>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3200" dirty="0"/>
              <a:t>Superviseur</a:t>
            </a:r>
            <a:r>
              <a:rPr lang="en-GB" sz="3200" dirty="0"/>
              <a:t> au </a:t>
            </a:r>
            <a:r>
              <a:rPr lang="en-GB" sz="3200" dirty="0" err="1"/>
              <a:t>sud</a:t>
            </a:r>
            <a:r>
              <a:rPr lang="en-GB" sz="3200" dirty="0"/>
              <a:t> du carrefour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Distance entre les deux: </a:t>
            </a:r>
            <a:r>
              <a:rPr lang="en-GB" sz="3200" b="1" dirty="0"/>
              <a:t>612</a:t>
            </a:r>
            <a:r>
              <a:rPr lang="en-GB" sz="3200" dirty="0"/>
              <a:t> metres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1147930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56:44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2F01CB-ED3A-4B3D-8091-2BF4425EF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54" y="1477625"/>
            <a:ext cx="8389399" cy="5380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543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62972-3449-42D1-8185-B4BEFD52A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562101"/>
          </a:xfrm>
        </p:spPr>
        <p:txBody>
          <a:bodyPr/>
          <a:lstStyle/>
          <a:p>
            <a:r>
              <a:rPr lang="en-US" dirty="0"/>
              <a:t>SITUATION A 19:</a:t>
            </a:r>
            <a:r>
              <a:rPr lang="en-US" dirty="0">
                <a:solidFill>
                  <a:srgbClr val="FF0000"/>
                </a:solidFill>
              </a:rPr>
              <a:t>56:44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76C2A8F-19DF-4574-93A0-C259DEB6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4078" y="9939"/>
            <a:ext cx="3957922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409D09-9959-4254-8757-F24F6C4A17E0}"/>
              </a:ext>
            </a:extLst>
          </p:cNvPr>
          <p:cNvSpPr txBox="1"/>
          <p:nvPr/>
        </p:nvSpPr>
        <p:spPr>
          <a:xfrm>
            <a:off x="755374" y="1574358"/>
            <a:ext cx="61781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Chasse-neige 3 au nord du carrefour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Superviseur au sud du carrefour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800" dirty="0"/>
              <a:t>Distance entre les deux : </a:t>
            </a:r>
            <a:r>
              <a:rPr lang="fr-FR" sz="2800" b="1" dirty="0"/>
              <a:t>320</a:t>
            </a:r>
            <a:r>
              <a:rPr lang="fr-FR" sz="2800" dirty="0"/>
              <a:t> </a:t>
            </a:r>
            <a:r>
              <a:rPr lang="fr-FR" sz="2800" dirty="0" err="1"/>
              <a:t>metres</a:t>
            </a:r>
            <a:r>
              <a:rPr lang="fr-FR" sz="2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35509823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Dividend">
      <a:majorFont>
        <a:latin typeface="Franklin Gothic Demi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27BD4C1-B6B1-4715-ABF9-E660A51A4EA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1E7CA09-9778-4414-AE97-8064B12DA30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D289AE2-D2AE-49D1-AFAC-3A79F6794255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{C94072D7-5048-45F3-AE87-78B91595EA33}tf33552983_win32</Template>
  <TotalTime>2782</TotalTime>
  <Words>272</Words>
  <Application>Microsoft Office PowerPoint</Application>
  <PresentationFormat>Widescreen</PresentationFormat>
  <Paragraphs>45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Franklin Gothic Book</vt:lpstr>
      <vt:lpstr>Franklin Gothic Demi</vt:lpstr>
      <vt:lpstr>Wingdings 2</vt:lpstr>
      <vt:lpstr>DividendVTI</vt:lpstr>
      <vt:lpstr>BROUiLLARD A MOSCOU</vt:lpstr>
      <vt:lpstr>CERTITUDE 1 : LIEU CRASH</vt:lpstr>
      <vt:lpstr>CERTITUDE 2 : LIEU DE L’IMPACT</vt:lpstr>
      <vt:lpstr>SITUATION A 19:55:20 </vt:lpstr>
      <vt:lpstr>SITUATION A 19:55:20</vt:lpstr>
      <vt:lpstr>SITUATION A 19:56:23</vt:lpstr>
      <vt:lpstr>SITUATION A 19:56:23</vt:lpstr>
      <vt:lpstr>SITUATION A 19:56:44</vt:lpstr>
      <vt:lpstr>SITUATION A 19:56:44</vt:lpstr>
      <vt:lpstr>SITUATION A 19:57:17</vt:lpstr>
      <vt:lpstr>SITUATION A 19:57:43</vt:lpstr>
      <vt:lpstr>SITUATION A 19:57:48</vt:lpstr>
      <vt:lpstr>SITUATION A 19:57:57 (Impact – 13s. Bagnole!!!)</vt:lpstr>
      <vt:lpstr>SITUATION A 19:57:59</vt:lpstr>
      <vt:lpstr>SITUATION A 19:58:07 (impact -3s. Un camion!!! Dist: 210 m)</vt:lpstr>
      <vt:lpstr>SITUATION A 19:58:10 (IMPACT)</vt:lpstr>
      <vt:lpstr>SITUATION A 19:58:10 - IMPACT</vt:lpstr>
      <vt:lpstr>SITUATION A 19:58:11 – IMPACT + 1S</vt:lpstr>
      <vt:lpstr>SITUATION A 19:58:13 – impact + 3s</vt:lpstr>
      <vt:lpstr>ANOMALIE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BROULLARD A MOSCOU</dc:title>
  <dc:creator>Amine Mecifi (TS-GB)</dc:creator>
  <cp:lastModifiedBy>Amine Mecifi (TS-GB)</cp:lastModifiedBy>
  <cp:revision>8</cp:revision>
  <dcterms:created xsi:type="dcterms:W3CDTF">2022-02-06T13:58:09Z</dcterms:created>
  <dcterms:modified xsi:type="dcterms:W3CDTF">2022-02-15T19:38:19Z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